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  <p:sldMasterId id="2147484141" r:id="rId2"/>
    <p:sldMasterId id="2147484291" r:id="rId3"/>
  </p:sldMasterIdLst>
  <p:notesMasterIdLst>
    <p:notesMasterId r:id="rId19"/>
  </p:notesMasterIdLst>
  <p:handoutMasterIdLst>
    <p:handoutMasterId r:id="rId20"/>
  </p:handoutMasterIdLst>
  <p:sldIdLst>
    <p:sldId id="329" r:id="rId4"/>
    <p:sldId id="332" r:id="rId5"/>
    <p:sldId id="333" r:id="rId6"/>
    <p:sldId id="335" r:id="rId7"/>
    <p:sldId id="336" r:id="rId8"/>
    <p:sldId id="337" r:id="rId9"/>
    <p:sldId id="338" r:id="rId10"/>
    <p:sldId id="340" r:id="rId11"/>
    <p:sldId id="341" r:id="rId12"/>
    <p:sldId id="280" r:id="rId13"/>
    <p:sldId id="284" r:id="rId14"/>
    <p:sldId id="285" r:id="rId15"/>
    <p:sldId id="281" r:id="rId16"/>
    <p:sldId id="286" r:id="rId17"/>
    <p:sldId id="342" r:id="rId18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66"/>
    <a:srgbClr val="0000FF"/>
    <a:srgbClr val="FFCC99"/>
    <a:srgbClr val="0066FF"/>
    <a:srgbClr val="CC66FF"/>
    <a:srgbClr val="FFFF00"/>
    <a:srgbClr val="EDF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66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301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301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30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AE4878D-99D1-4069-B667-B84397114A2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04950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451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451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20B5EF2-73EF-4B02-A6CF-AD1727C8AB2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55450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>
            <a:extLst>
              <a:ext uri="{FF2B5EF4-FFF2-40B4-BE49-F238E27FC236}"/>
            </a:extLst>
          </p:cNvPr>
          <p:cNvSpPr/>
          <p:nvPr/>
        </p:nvSpPr>
        <p:spPr bwMode="auto">
          <a:xfrm>
            <a:off x="2063750" y="630238"/>
            <a:ext cx="522922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left edge border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75400"/>
            <a:ext cx="17462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5313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0850" y="6375400"/>
            <a:ext cx="1746250" cy="346075"/>
          </a:xfrm>
        </p:spPr>
        <p:txBody>
          <a:bodyPr/>
          <a:lstStyle>
            <a:lvl1pPr>
              <a:defRPr smtClean="0">
                <a:solidFill>
                  <a:srgbClr val="895E04"/>
                </a:solidFill>
              </a:defRPr>
            </a:lvl1pPr>
          </a:lstStyle>
          <a:p>
            <a:pPr>
              <a:defRPr/>
            </a:pPr>
            <a:fld id="{7F952699-5768-406F-87EE-A9A2F16D023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013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F49B-0A0C-4980-8E0F-E1A4DAD08D3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339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0B17-1C40-428F-9AE6-42F1FAA00B8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8142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defRPr/>
              </a:pPr>
              <a:endParaRPr lang="th-TH" altLang="th-TH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1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39E8B324-1D8B-44F1-9FEE-48D9CB5ACC5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3802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0356-D966-466B-88F6-D48D57CC5C0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0297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defRPr/>
              </a:pPr>
              <a:endParaRPr lang="th-TH" altLang="th-TH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10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66CEB3B0-0AAF-4AD1-9879-160A9117EF2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98918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3623-BC33-4313-AC0B-58362273B7C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67708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D851-9BF1-4687-A5A6-88EEA22F49D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6886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9C46-39EA-4223-8D11-D92EEEBD444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54426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1900-B1CF-458D-8E0E-8DDDB727C00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30583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defRPr/>
              </a:pPr>
              <a:endParaRPr lang="th-TH" altLang="th-TH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Footer Placeholder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11" name="Slide Number Placeholder 1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86EE24-883E-458B-BBCF-34418F9A96B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0884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9BDA-B0F6-4C09-AF90-EBA926CAC41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6828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defRPr/>
              </a:pPr>
              <a:endParaRPr lang="th-TH" altLang="th-TH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8C1721-9F08-4E30-BB5E-B4AB04EA239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09981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F9EF-7BE6-42EC-805C-F09FA946218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2091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B7BD-9507-41AF-9633-56D27CF194C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1743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Freeform 7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1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92086-CDC5-4C83-A87D-E5C2D6B8D05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05846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7E3F26-0D50-4F03-B0A0-15608A61EB8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72191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8C31-DC25-4D50-BA60-E52DBE5F82F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31979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53E7-C80A-4128-8187-AC54887176E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1430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E421-F7FF-495B-9D32-CE62CD1E393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56489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23F8-2F3C-46DA-8E5D-4BF5D5F9A3E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4577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713F-20E5-459B-A992-9F9B4163713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1726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0"/>
            <a:ext cx="2111375" cy="6858000"/>
          </a:xfrm>
          <a:custGeom>
            <a:avLst/>
            <a:gdLst>
              <a:gd name="T0" fmla="*/ 2147483647 w 1773"/>
              <a:gd name="T1" fmla="*/ 0 h 4320"/>
              <a:gd name="T2" fmla="*/ 2147483647 w 1773"/>
              <a:gd name="T3" fmla="*/ 2147483647 h 4320"/>
              <a:gd name="T4" fmla="*/ 2147483647 w 1773"/>
              <a:gd name="T5" fmla="*/ 2147483647 h 4320"/>
              <a:gd name="T6" fmla="*/ 2147483647 w 1773"/>
              <a:gd name="T7" fmla="*/ 2147483647 h 4320"/>
              <a:gd name="T8" fmla="*/ 2147483647 w 1773"/>
              <a:gd name="T9" fmla="*/ 2147483647 h 4320"/>
              <a:gd name="T10" fmla="*/ 2147483647 w 1773"/>
              <a:gd name="T11" fmla="*/ 2147483647 h 4320"/>
              <a:gd name="T12" fmla="*/ 2147483647 w 1773"/>
              <a:gd name="T13" fmla="*/ 2147483647 h 4320"/>
              <a:gd name="T14" fmla="*/ 2147483647 w 1773"/>
              <a:gd name="T15" fmla="*/ 2147483647 h 4320"/>
              <a:gd name="T16" fmla="*/ 2147483647 w 1773"/>
              <a:gd name="T17" fmla="*/ 2147483647 h 4320"/>
              <a:gd name="T18" fmla="*/ 2147483647 w 1773"/>
              <a:gd name="T19" fmla="*/ 2147483647 h 4320"/>
              <a:gd name="T20" fmla="*/ 2147483647 w 1773"/>
              <a:gd name="T21" fmla="*/ 2147483647 h 4320"/>
              <a:gd name="T22" fmla="*/ 2147483647 w 1773"/>
              <a:gd name="T23" fmla="*/ 2147483647 h 4320"/>
              <a:gd name="T24" fmla="*/ 2147483647 w 1773"/>
              <a:gd name="T25" fmla="*/ 2147483647 h 4320"/>
              <a:gd name="T26" fmla="*/ 2147483647 w 1773"/>
              <a:gd name="T27" fmla="*/ 2147483647 h 4320"/>
              <a:gd name="T28" fmla="*/ 2147483647 w 1773"/>
              <a:gd name="T29" fmla="*/ 2147483647 h 4320"/>
              <a:gd name="T30" fmla="*/ 2147483647 w 1773"/>
              <a:gd name="T31" fmla="*/ 2147483647 h 4320"/>
              <a:gd name="T32" fmla="*/ 2147483647 w 1773"/>
              <a:gd name="T33" fmla="*/ 2147483647 h 4320"/>
              <a:gd name="T34" fmla="*/ 2147483647 w 1773"/>
              <a:gd name="T35" fmla="*/ 2147483647 h 4320"/>
              <a:gd name="T36" fmla="*/ 2147483647 w 1773"/>
              <a:gd name="T37" fmla="*/ 2147483647 h 4320"/>
              <a:gd name="T38" fmla="*/ 2147483647 w 1773"/>
              <a:gd name="T39" fmla="*/ 2147483647 h 4320"/>
              <a:gd name="T40" fmla="*/ 2147483647 w 1773"/>
              <a:gd name="T41" fmla="*/ 2147483647 h 4320"/>
              <a:gd name="T42" fmla="*/ 2147483647 w 1773"/>
              <a:gd name="T43" fmla="*/ 2147483647 h 4320"/>
              <a:gd name="T44" fmla="*/ 2147483647 w 1773"/>
              <a:gd name="T45" fmla="*/ 2147483647 h 4320"/>
              <a:gd name="T46" fmla="*/ 2147483647 w 1773"/>
              <a:gd name="T47" fmla="*/ 2147483647 h 4320"/>
              <a:gd name="T48" fmla="*/ 2147483647 w 1773"/>
              <a:gd name="T49" fmla="*/ 2147483647 h 4320"/>
              <a:gd name="T50" fmla="*/ 2147483647 w 1773"/>
              <a:gd name="T51" fmla="*/ 2147483647 h 4320"/>
              <a:gd name="T52" fmla="*/ 2147483647 w 1773"/>
              <a:gd name="T53" fmla="*/ 2147483647 h 4320"/>
              <a:gd name="T54" fmla="*/ 2147483647 w 1773"/>
              <a:gd name="T55" fmla="*/ 2147483647 h 4320"/>
              <a:gd name="T56" fmla="*/ 2147483647 w 1773"/>
              <a:gd name="T57" fmla="*/ 2147483647 h 4320"/>
              <a:gd name="T58" fmla="*/ 2147483647 w 1773"/>
              <a:gd name="T59" fmla="*/ 2147483647 h 4320"/>
              <a:gd name="T60" fmla="*/ 2147483647 w 1773"/>
              <a:gd name="T61" fmla="*/ 2147483647 h 4320"/>
              <a:gd name="T62" fmla="*/ 2147483647 w 1773"/>
              <a:gd name="T63" fmla="*/ 2147483647 h 4320"/>
              <a:gd name="T64" fmla="*/ 2147483647 w 1773"/>
              <a:gd name="T65" fmla="*/ 2147483647 h 4320"/>
              <a:gd name="T66" fmla="*/ 2147483647 w 1773"/>
              <a:gd name="T67" fmla="*/ 2147483647 h 4320"/>
              <a:gd name="T68" fmla="*/ 2147483647 w 1773"/>
              <a:gd name="T69" fmla="*/ 2147483647 h 4320"/>
              <a:gd name="T70" fmla="*/ 2147483647 w 1773"/>
              <a:gd name="T71" fmla="*/ 2147483647 h 4320"/>
              <a:gd name="T72" fmla="*/ 2147483647 w 1773"/>
              <a:gd name="T73" fmla="*/ 2147483647 h 4320"/>
              <a:gd name="T74" fmla="*/ 2147483647 w 1773"/>
              <a:gd name="T75" fmla="*/ 2147483647 h 4320"/>
              <a:gd name="T76" fmla="*/ 2147483647 w 1773"/>
              <a:gd name="T77" fmla="*/ 2147483647 h 4320"/>
              <a:gd name="T78" fmla="*/ 2147483647 w 1773"/>
              <a:gd name="T79" fmla="*/ 2147483647 h 4320"/>
              <a:gd name="T80" fmla="*/ 2147483647 w 1773"/>
              <a:gd name="T81" fmla="*/ 2147483647 h 4320"/>
              <a:gd name="T82" fmla="*/ 2147483647 w 1773"/>
              <a:gd name="T83" fmla="*/ 2147483647 h 4320"/>
              <a:gd name="T84" fmla="*/ 2147483647 w 1773"/>
              <a:gd name="T85" fmla="*/ 2147483647 h 4320"/>
              <a:gd name="T86" fmla="*/ 2147483647 w 1773"/>
              <a:gd name="T87" fmla="*/ 2147483647 h 4320"/>
              <a:gd name="T88" fmla="*/ 2147483647 w 1773"/>
              <a:gd name="T89" fmla="*/ 2147483647 h 4320"/>
              <a:gd name="T90" fmla="*/ 2147483647 w 1773"/>
              <a:gd name="T91" fmla="*/ 2147483647 h 4320"/>
              <a:gd name="T92" fmla="*/ 2147483647 w 1773"/>
              <a:gd name="T93" fmla="*/ 2147483647 h 4320"/>
              <a:gd name="T94" fmla="*/ 0 w 1773"/>
              <a:gd name="T95" fmla="*/ 0 h 4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655638" y="0"/>
            <a:ext cx="1235075" cy="6858000"/>
          </a:xfrm>
          <a:custGeom>
            <a:avLst/>
            <a:gdLst>
              <a:gd name="T0" fmla="*/ 2147483647 w 1037"/>
              <a:gd name="T1" fmla="*/ 2147483647 h 4320"/>
              <a:gd name="T2" fmla="*/ 2147483647 w 1037"/>
              <a:gd name="T3" fmla="*/ 2147483647 h 4320"/>
              <a:gd name="T4" fmla="*/ 2147483647 w 1037"/>
              <a:gd name="T5" fmla="*/ 2147483647 h 4320"/>
              <a:gd name="T6" fmla="*/ 2147483647 w 1037"/>
              <a:gd name="T7" fmla="*/ 2147483647 h 4320"/>
              <a:gd name="T8" fmla="*/ 2147483647 w 1037"/>
              <a:gd name="T9" fmla="*/ 2147483647 h 4320"/>
              <a:gd name="T10" fmla="*/ 2147483647 w 1037"/>
              <a:gd name="T11" fmla="*/ 2147483647 h 4320"/>
              <a:gd name="T12" fmla="*/ 2147483647 w 1037"/>
              <a:gd name="T13" fmla="*/ 2147483647 h 4320"/>
              <a:gd name="T14" fmla="*/ 2147483647 w 1037"/>
              <a:gd name="T15" fmla="*/ 2147483647 h 4320"/>
              <a:gd name="T16" fmla="*/ 2147483647 w 1037"/>
              <a:gd name="T17" fmla="*/ 2147483647 h 4320"/>
              <a:gd name="T18" fmla="*/ 2147483647 w 1037"/>
              <a:gd name="T19" fmla="*/ 2147483647 h 4320"/>
              <a:gd name="T20" fmla="*/ 2147483647 w 1037"/>
              <a:gd name="T21" fmla="*/ 2147483647 h 4320"/>
              <a:gd name="T22" fmla="*/ 2147483647 w 1037"/>
              <a:gd name="T23" fmla="*/ 2147483647 h 4320"/>
              <a:gd name="T24" fmla="*/ 2147483647 w 1037"/>
              <a:gd name="T25" fmla="*/ 2147483647 h 4320"/>
              <a:gd name="T26" fmla="*/ 2147483647 w 1037"/>
              <a:gd name="T27" fmla="*/ 2147483647 h 4320"/>
              <a:gd name="T28" fmla="*/ 2147483647 w 1037"/>
              <a:gd name="T29" fmla="*/ 2147483647 h 4320"/>
              <a:gd name="T30" fmla="*/ 2147483647 w 1037"/>
              <a:gd name="T31" fmla="*/ 2147483647 h 4320"/>
              <a:gd name="T32" fmla="*/ 2147483647 w 1037"/>
              <a:gd name="T33" fmla="*/ 2147483647 h 4320"/>
              <a:gd name="T34" fmla="*/ 2147483647 w 1037"/>
              <a:gd name="T35" fmla="*/ 2147483647 h 4320"/>
              <a:gd name="T36" fmla="*/ 2147483647 w 1037"/>
              <a:gd name="T37" fmla="*/ 2147483647 h 4320"/>
              <a:gd name="T38" fmla="*/ 2147483647 w 1037"/>
              <a:gd name="T39" fmla="*/ 2147483647 h 4320"/>
              <a:gd name="T40" fmla="*/ 2147483647 w 1037"/>
              <a:gd name="T41" fmla="*/ 2147483647 h 4320"/>
              <a:gd name="T42" fmla="*/ 2147483647 w 1037"/>
              <a:gd name="T43" fmla="*/ 2147483647 h 4320"/>
              <a:gd name="T44" fmla="*/ 2147483647 w 1037"/>
              <a:gd name="T45" fmla="*/ 2147483647 h 4320"/>
              <a:gd name="T46" fmla="*/ 2147483647 w 1037"/>
              <a:gd name="T47" fmla="*/ 2147483647 h 4320"/>
              <a:gd name="T48" fmla="*/ 2147483647 w 1037"/>
              <a:gd name="T49" fmla="*/ 2147483647 h 4320"/>
              <a:gd name="T50" fmla="*/ 2147483647 w 1037"/>
              <a:gd name="T51" fmla="*/ 2147483647 h 4320"/>
              <a:gd name="T52" fmla="*/ 2147483647 w 1037"/>
              <a:gd name="T53" fmla="*/ 2147483647 h 4320"/>
              <a:gd name="T54" fmla="*/ 2147483647 w 1037"/>
              <a:gd name="T55" fmla="*/ 2147483647 h 4320"/>
              <a:gd name="T56" fmla="*/ 2147483647 w 1037"/>
              <a:gd name="T57" fmla="*/ 2147483647 h 4320"/>
              <a:gd name="T58" fmla="*/ 2147483647 w 1037"/>
              <a:gd name="T59" fmla="*/ 2147483647 h 4320"/>
              <a:gd name="T60" fmla="*/ 2147483647 w 1037"/>
              <a:gd name="T61" fmla="*/ 2147483647 h 4320"/>
              <a:gd name="T62" fmla="*/ 2147483647 w 1037"/>
              <a:gd name="T63" fmla="*/ 2147483647 h 4320"/>
              <a:gd name="T64" fmla="*/ 2147483647 w 1037"/>
              <a:gd name="T65" fmla="*/ 2147483647 h 4320"/>
              <a:gd name="T66" fmla="*/ 2147483647 w 1037"/>
              <a:gd name="T67" fmla="*/ 2147483647 h 4320"/>
              <a:gd name="T68" fmla="*/ 2147483647 w 1037"/>
              <a:gd name="T69" fmla="*/ 2147483647 h 4320"/>
              <a:gd name="T70" fmla="*/ 2147483647 w 1037"/>
              <a:gd name="T71" fmla="*/ 2147483647 h 4320"/>
              <a:gd name="T72" fmla="*/ 2147483647 w 1037"/>
              <a:gd name="T73" fmla="*/ 2147483647 h 4320"/>
              <a:gd name="T74" fmla="*/ 2147483647 w 1037"/>
              <a:gd name="T75" fmla="*/ 2147483647 h 4320"/>
              <a:gd name="T76" fmla="*/ 2147483647 w 1037"/>
              <a:gd name="T77" fmla="*/ 2147483647 h 4320"/>
              <a:gd name="T78" fmla="*/ 2147483647 w 1037"/>
              <a:gd name="T79" fmla="*/ 2147483647 h 4320"/>
              <a:gd name="T80" fmla="*/ 2147483647 w 1037"/>
              <a:gd name="T81" fmla="*/ 2147483647 h 4320"/>
              <a:gd name="T82" fmla="*/ 2147483647 w 1037"/>
              <a:gd name="T83" fmla="*/ 2147483647 h 4320"/>
              <a:gd name="T84" fmla="*/ 2147483647 w 1037"/>
              <a:gd name="T85" fmla="*/ 2147483647 h 4320"/>
              <a:gd name="T86" fmla="*/ 2147483647 w 1037"/>
              <a:gd name="T87" fmla="*/ 2147483647 h 4320"/>
              <a:gd name="T88" fmla="*/ 2147483647 w 1037"/>
              <a:gd name="T89" fmla="*/ 2147483647 h 4320"/>
              <a:gd name="T90" fmla="*/ 2147483647 w 1037"/>
              <a:gd name="T91" fmla="*/ 2147483647 h 4320"/>
              <a:gd name="T92" fmla="*/ 2147483647 w 1037"/>
              <a:gd name="T93" fmla="*/ 2147483647 h 4320"/>
              <a:gd name="T94" fmla="*/ 2147483647 w 1037"/>
              <a:gd name="T95" fmla="*/ 2147483647 h 4320"/>
              <a:gd name="T96" fmla="*/ 2147483647 w 1037"/>
              <a:gd name="T97" fmla="*/ 2147483647 h 4320"/>
              <a:gd name="T98" fmla="*/ 2147483647 w 1037"/>
              <a:gd name="T99" fmla="*/ 2147483647 h 4320"/>
              <a:gd name="T100" fmla="*/ 2147483647 w 1037"/>
              <a:gd name="T101" fmla="*/ 2147483647 h 4320"/>
              <a:gd name="T102" fmla="*/ 2147483647 w 1037"/>
              <a:gd name="T103" fmla="*/ 2147483647 h 4320"/>
              <a:gd name="T104" fmla="*/ 2147483647 w 1037"/>
              <a:gd name="T105" fmla="*/ 2147483647 h 4320"/>
              <a:gd name="T106" fmla="*/ 2147483647 w 1037"/>
              <a:gd name="T107" fmla="*/ 2147483647 h 4320"/>
              <a:gd name="T108" fmla="*/ 2147483647 w 1037"/>
              <a:gd name="T109" fmla="*/ 2147483647 h 4320"/>
              <a:gd name="T110" fmla="*/ 2147483647 w 1037"/>
              <a:gd name="T111" fmla="*/ 2147483647 h 4320"/>
              <a:gd name="T112" fmla="*/ 2147483647 w 1037"/>
              <a:gd name="T113" fmla="*/ 2147483647 h 4320"/>
              <a:gd name="T114" fmla="*/ 2147483647 w 1037"/>
              <a:gd name="T115" fmla="*/ 2147483647 h 4320"/>
              <a:gd name="T116" fmla="*/ 2147483647 w 1037"/>
              <a:gd name="T117" fmla="*/ 2147483647 h 4320"/>
              <a:gd name="T118" fmla="*/ 2147483647 w 1037"/>
              <a:gd name="T119" fmla="*/ 2147483647 h 4320"/>
              <a:gd name="T120" fmla="*/ 2147483647 w 1037"/>
              <a:gd name="T121" fmla="*/ 2147483647 h 4320"/>
              <a:gd name="T122" fmla="*/ 2147483647 w 1037"/>
              <a:gd name="T123" fmla="*/ 2147483647 h 4320"/>
              <a:gd name="T124" fmla="*/ 0 w 1037"/>
              <a:gd name="T125" fmla="*/ 0 h 43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0"/>
            <a:ext cx="2111375" cy="6858000"/>
            <a:chOff x="0" y="0"/>
            <a:chExt cx="2110979" cy="6858000"/>
          </a:xfrm>
        </p:grpSpPr>
        <p:sp>
          <p:nvSpPr>
            <p:cNvPr id="7" name="Freeform 6" title="left scallop shape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11" title="left scallop inline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655515" y="0"/>
              <a:ext cx="1234843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/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7288" y="6375400"/>
            <a:ext cx="1120775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225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6488" y="6375400"/>
            <a:ext cx="1116012" cy="3460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592FBE-DFFD-4591-A0A5-B4BA9219982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00497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B001-4AD1-40D0-8473-948A9C36032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52163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6141-331A-4679-B9C5-FE31E07527C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48561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0FE9-3095-4FD2-8111-4A2B8A5E54D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28239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0DB2-FB59-4FF9-8117-05250FF0FF0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91832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685ED-FA93-4C28-BEB9-0773C407972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46913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456C-61C3-4E68-909E-56C6F6E265C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37943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BDC547-412B-4D60-8AB8-F833D14FA55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9613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C941-0A42-4ED1-B5FB-D6F3AD558A2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56505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F388-C563-434E-B59A-971E5A8A45C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30682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AB9F-2620-4FFA-A965-EE6C40924AD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4763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90FB-6DA4-407C-9FC4-406BBFE9B85D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731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2E83-77F9-43F5-A0CD-4C54C156B4F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19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574-D136-4343-B93D-25243EA7380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5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2ECB-B69F-4DED-9B58-DAEA4C7522C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6655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>
            <a:extLst>
              <a:ext uri="{FF2B5EF4-FFF2-40B4-BE49-F238E27FC236}"/>
            </a:extLst>
          </p:cNvPr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/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088" y="6375400"/>
            <a:ext cx="925512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10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8788" y="6375400"/>
            <a:ext cx="923925" cy="346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62EB87-86EE-4A6D-BD2B-EB6EC1383BA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9170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>
            <a:extLst>
              <a:ext uri="{FF2B5EF4-FFF2-40B4-BE49-F238E27FC236}"/>
            </a:extLst>
          </p:cNvPr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/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4675" y="6375400"/>
            <a:ext cx="9239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10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088" y="6375400"/>
            <a:ext cx="947737" cy="346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0A370E-4963-41F2-94D9-44D48DA4798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6151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8213" y="2286000"/>
            <a:ext cx="76342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213" y="6375400"/>
            <a:ext cx="1747837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75400"/>
            <a:ext cx="211455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152BB939-EC0C-4840-A734-83D166E54C7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>
            <a:extLst>
              <a:ext uri="{FF2B5EF4-FFF2-40B4-BE49-F238E27FC236}"/>
            </a:extLst>
          </p:cNvPr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5"/>
          <p:cNvSpPr>
            <a:spLocks/>
          </p:cNvSpPr>
          <p:nvPr/>
        </p:nvSpPr>
        <p:spPr bwMode="auto">
          <a:xfrm>
            <a:off x="0" y="0"/>
            <a:ext cx="679450" cy="6858000"/>
          </a:xfrm>
          <a:custGeom>
            <a:avLst/>
            <a:gdLst>
              <a:gd name="T0" fmla="*/ 2147483647 w 211"/>
              <a:gd name="T1" fmla="*/ 2147483647 h 2160"/>
              <a:gd name="T2" fmla="*/ 2147483647 w 211"/>
              <a:gd name="T3" fmla="*/ 2147483647 h 2160"/>
              <a:gd name="T4" fmla="*/ 2147483647 w 211"/>
              <a:gd name="T5" fmla="*/ 2147483647 h 2160"/>
              <a:gd name="T6" fmla="*/ 2147483647 w 211"/>
              <a:gd name="T7" fmla="*/ 2147483647 h 2160"/>
              <a:gd name="T8" fmla="*/ 2147483647 w 211"/>
              <a:gd name="T9" fmla="*/ 2147483647 h 2160"/>
              <a:gd name="T10" fmla="*/ 2147483647 w 211"/>
              <a:gd name="T11" fmla="*/ 2147483647 h 2160"/>
              <a:gd name="T12" fmla="*/ 2147483647 w 211"/>
              <a:gd name="T13" fmla="*/ 2147483647 h 2160"/>
              <a:gd name="T14" fmla="*/ 2147483647 w 211"/>
              <a:gd name="T15" fmla="*/ 2147483647 h 2160"/>
              <a:gd name="T16" fmla="*/ 2147483647 w 211"/>
              <a:gd name="T17" fmla="*/ 0 h 2160"/>
              <a:gd name="T18" fmla="*/ 0 w 211"/>
              <a:gd name="T19" fmla="*/ 0 h 2160"/>
              <a:gd name="T20" fmla="*/ 0 w 211"/>
              <a:gd name="T21" fmla="*/ 2147483647 h 2160"/>
              <a:gd name="T22" fmla="*/ 2147483647 w 211"/>
              <a:gd name="T23" fmla="*/ 2147483647 h 2160"/>
              <a:gd name="T24" fmla="*/ 2147483647 w 211"/>
              <a:gd name="T25" fmla="*/ 2147483647 h 2160"/>
              <a:gd name="T26" fmla="*/ 2147483647 w 211"/>
              <a:gd name="T27" fmla="*/ 2147483647 h 21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474" r:id="rId2"/>
    <p:sldLayoutId id="2147484502" r:id="rId3"/>
    <p:sldLayoutId id="2147484475" r:id="rId4"/>
    <p:sldLayoutId id="2147484476" r:id="rId5"/>
    <p:sldLayoutId id="2147484477" r:id="rId6"/>
    <p:sldLayoutId id="2147484478" r:id="rId7"/>
    <p:sldLayoutId id="2147484503" r:id="rId8"/>
    <p:sldLayoutId id="2147484504" r:id="rId9"/>
    <p:sldLayoutId id="2147484479" r:id="rId10"/>
    <p:sldLayoutId id="2147484480" r:id="rId11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15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defRPr/>
              </a:pPr>
              <a:endParaRPr lang="th-TH" altLang="th-TH" sz="1800"/>
            </a:p>
          </p:txBody>
        </p: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FFFFFF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2B821A79-F637-4A3E-8F4D-FC9F0448890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481" r:id="rId2"/>
    <p:sldLayoutId id="2147484506" r:id="rId3"/>
    <p:sldLayoutId id="2147484482" r:id="rId4"/>
    <p:sldLayoutId id="2147484483" r:id="rId5"/>
    <p:sldLayoutId id="2147484484" r:id="rId6"/>
    <p:sldLayoutId id="2147484485" r:id="rId7"/>
    <p:sldLayoutId id="2147484507" r:id="rId8"/>
    <p:sldLayoutId id="2147484508" r:id="rId9"/>
    <p:sldLayoutId id="2147484486" r:id="rId10"/>
    <p:sldLayoutId id="2147484487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3080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Freeform 7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Corbel" pitchFamily="34" charset="0"/>
              </a:defRPr>
            </a:lvl1pPr>
          </a:lstStyle>
          <a:p>
            <a:pPr>
              <a:defRPr/>
            </a:pPr>
            <a:fld id="{B7798441-6ED4-4D19-B409-115639A221D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  <p:sldLayoutId id="2147484511" r:id="rId12"/>
    <p:sldLayoutId id="2147484497" r:id="rId13"/>
    <p:sldLayoutId id="2147484512" r:id="rId14"/>
    <p:sldLayoutId id="2147484498" r:id="rId15"/>
    <p:sldLayoutId id="2147484499" r:id="rId16"/>
    <p:sldLayoutId id="2147484500" r:id="rId1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C59B00"/>
        </a:buClr>
        <a:buSzPct val="14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C59B00"/>
        </a:buClr>
        <a:buSzPct val="14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C59B00"/>
        </a:buClr>
        <a:buSzPct val="145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C59B00"/>
        </a:buClr>
        <a:buSzPct val="14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C59B00"/>
        </a:buClr>
        <a:buSzPct val="145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713" y="2349500"/>
            <a:ext cx="7200900" cy="1727200"/>
          </a:xfr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ข้อบังคับมหาวิทยาลัยเทคโนโลยีสุรนารี</a:t>
            </a:r>
            <a:br>
              <a:rPr lang="th-TH" sz="38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ว่าด้วยการศึกษาขั้นปริญญาตรี พ.ศ. 2561</a:t>
            </a:r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5903912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indent="-533400" eaLnBrk="1" fontAlgn="auto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/>
            </a:pPr>
            <a:r>
              <a:rPr lang="th-TH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การจำแนกสถานสภาพนักศึกษา</a:t>
            </a:r>
            <a:r>
              <a:rPr lang="th-TH" sz="3000" b="1" u="sng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sp>
        <p:nvSpPr>
          <p:cNvPr id="67589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80400" cy="1250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 marL="533400" indent="-533400" eaLnBrk="1" fontAlgn="auto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/>
            </a:pPr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20.1 จะกระทำเมื่อสิ้นภาคการศึกษา โดยเริ่มจำแนก</a:t>
            </a:r>
          </a:p>
          <a:p>
            <a:pPr marL="533400" indent="-533400" eaLnBrk="1" fontAlgn="auto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/>
            </a:pPr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เมื่อ</a:t>
            </a:r>
            <a:r>
              <a:rPr lang="th-TH" sz="3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สิ้นภาคการศึกษาที่สามนับตั้งแต่เริ่มเข้าศึกษา</a:t>
            </a:r>
            <a:r>
              <a:rPr lang="th-TH" sz="3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u="sng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1187450" y="537368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GPAX</a:t>
            </a:r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&lt; 1.50</a:t>
            </a:r>
            <a:endParaRPr lang="th-TH" altLang="th-TH" sz="36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3779838" y="4797425"/>
            <a:ext cx="1387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1.50-1.79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403350" y="4581525"/>
            <a:ext cx="13668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36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พ้นสภาพ</a:t>
            </a:r>
          </a:p>
        </p:txBody>
      </p:sp>
      <p:sp>
        <p:nvSpPr>
          <p:cNvPr id="67611" name="Rectangle 2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708400" y="3933825"/>
            <a:ext cx="12255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รอพินิจ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6084888" y="4076700"/>
            <a:ext cx="1484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1.80 ขึ้นไป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6372225" y="3284538"/>
            <a:ext cx="973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40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ปกติ</a:t>
            </a:r>
          </a:p>
        </p:txBody>
      </p:sp>
      <p:sp>
        <p:nvSpPr>
          <p:cNvPr id="67623" name="AutoShape 39"/>
          <p:cNvSpPr>
            <a:spLocks noChangeArrowheads="1"/>
          </p:cNvSpPr>
          <p:nvPr/>
        </p:nvSpPr>
        <p:spPr bwMode="auto">
          <a:xfrm>
            <a:off x="971550" y="4508500"/>
            <a:ext cx="2160588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h-TH" altLang="th-TH" sz="280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7624" name="AutoShape 40"/>
          <p:cNvSpPr>
            <a:spLocks noChangeArrowheads="1"/>
          </p:cNvSpPr>
          <p:nvPr/>
        </p:nvSpPr>
        <p:spPr bwMode="auto">
          <a:xfrm>
            <a:off x="3132138" y="3860800"/>
            <a:ext cx="2376487" cy="7905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h-TH" altLang="th-TH" sz="280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7625" name="AutoShape 41"/>
          <p:cNvSpPr>
            <a:spLocks noChangeArrowheads="1"/>
          </p:cNvSpPr>
          <p:nvPr/>
        </p:nvSpPr>
        <p:spPr bwMode="auto">
          <a:xfrm>
            <a:off x="5508625" y="3192463"/>
            <a:ext cx="2305050" cy="7937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h-TH" altLang="th-TH" sz="280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5613" name="Picture 43" descr="kapook_4257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20713"/>
            <a:ext cx="1238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1"/>
          <p:cNvSpPr txBox="1">
            <a:spLocks noChangeArrowheads="1"/>
          </p:cNvSpPr>
          <p:nvPr/>
        </p:nvSpPr>
        <p:spPr bwMode="auto">
          <a:xfrm>
            <a:off x="1187450" y="3022600"/>
            <a:ext cx="1325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28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สถานภาพฯ</a:t>
            </a:r>
          </a:p>
        </p:txBody>
      </p:sp>
      <p:cxnSp>
        <p:nvCxnSpPr>
          <p:cNvPr id="4" name="ลูกศรเชื่อมต่อแบบตรง 3">
            <a:extLst>
              <a:ext uri="{FF2B5EF4-FFF2-40B4-BE49-F238E27FC236}"/>
            </a:extLst>
          </p:cNvPr>
          <p:cNvCxnSpPr/>
          <p:nvPr/>
        </p:nvCxnSpPr>
        <p:spPr>
          <a:xfrm>
            <a:off x="1835150" y="3709988"/>
            <a:ext cx="0" cy="74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4" grpId="0"/>
      <p:bldP spid="67609" grpId="0"/>
      <p:bldP spid="67610" grpId="0"/>
      <p:bldP spid="67611" grpId="0"/>
      <p:bldP spid="67618" grpId="0"/>
      <p:bldP spid="67620" grpId="0"/>
      <p:bldP spid="67623" grpId="0" animBg="1"/>
      <p:bldP spid="67624" grpId="0" animBg="1"/>
      <p:bldP spid="676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92" name="Group 12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187450" y="1628775"/>
          <a:ext cx="6624638" cy="2209800"/>
        </p:xfrm>
        <a:graphic>
          <a:graphicData uri="http://schemas.openxmlformats.org/drawingml/2006/table">
            <a:tbl>
              <a:tblPr/>
              <a:tblGrid>
                <a:gridCol w="2208213">
                  <a:extLst>
                    <a:ext uri="{9D8B030D-6E8A-4147-A177-3AD203B41FA5}"/>
                  </a:extLst>
                </a:gridCol>
                <a:gridCol w="2208212">
                  <a:extLst>
                    <a:ext uri="{9D8B030D-6E8A-4147-A177-3AD203B41FA5}"/>
                  </a:extLst>
                </a:gridCol>
                <a:gridCol w="2208213">
                  <a:extLst>
                    <a:ext uri="{9D8B030D-6E8A-4147-A177-3AD203B41FA5}"/>
                  </a:extLst>
                </a:gridCol>
              </a:tblGrid>
              <a:tr h="807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 1/6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th-TH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 2/61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 3/61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1.49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010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ยังไม่จำแนกสถานภาพ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พ้นสภาพ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4015" name="AutoShape 47"/>
          <p:cNvSpPr>
            <a:spLocks noChangeArrowheads="1"/>
          </p:cNvSpPr>
          <p:nvPr/>
        </p:nvSpPr>
        <p:spPr bwMode="auto">
          <a:xfrm flipH="1">
            <a:off x="7524750" y="3284538"/>
            <a:ext cx="360363" cy="503237"/>
          </a:xfrm>
          <a:prstGeom prst="lightningBol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h-TH" altLang="th-TH" sz="280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6644" name="Text Box 125"/>
          <p:cNvSpPr txBox="1">
            <a:spLocks noChangeArrowheads="1"/>
          </p:cNvSpPr>
          <p:nvPr/>
        </p:nvSpPr>
        <p:spPr bwMode="auto">
          <a:xfrm>
            <a:off x="1042988" y="692150"/>
            <a:ext cx="5976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th-TH" sz="4000" b="1" u="sng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B6110101</a:t>
            </a:r>
            <a:r>
              <a:rPr lang="th-TH" altLang="th-TH" sz="4000" b="1" u="sng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  นายตั้งใจ  ศึกษา</a:t>
            </a:r>
            <a:r>
              <a:rPr lang="th-TH" altLang="th-TH" sz="4000" b="1" u="sng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322" name="Group 330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755650" y="1125538"/>
          <a:ext cx="7777163" cy="2519362"/>
        </p:xfrm>
        <a:graphic>
          <a:graphicData uri="http://schemas.openxmlformats.org/drawingml/2006/table">
            <a:tbl>
              <a:tblPr/>
              <a:tblGrid>
                <a:gridCol w="1056525">
                  <a:extLst>
                    <a:ext uri="{9D8B030D-6E8A-4147-A177-3AD203B41FA5}"/>
                  </a:extLst>
                </a:gridCol>
                <a:gridCol w="1217801">
                  <a:extLst>
                    <a:ext uri="{9D8B030D-6E8A-4147-A177-3AD203B41FA5}"/>
                  </a:extLst>
                </a:gridCol>
                <a:gridCol w="1299615">
                  <a:extLst>
                    <a:ext uri="{9D8B030D-6E8A-4147-A177-3AD203B41FA5}"/>
                  </a:extLst>
                </a:gridCol>
                <a:gridCol w="1299615">
                  <a:extLst>
                    <a:ext uri="{9D8B030D-6E8A-4147-A177-3AD203B41FA5}"/>
                  </a:extLst>
                </a:gridCol>
                <a:gridCol w="1357258">
                  <a:extLst>
                    <a:ext uri="{9D8B030D-6E8A-4147-A177-3AD203B41FA5}"/>
                  </a:extLst>
                </a:gridCol>
                <a:gridCol w="1546349">
                  <a:extLst>
                    <a:ext uri="{9D8B030D-6E8A-4147-A177-3AD203B41FA5}"/>
                  </a:extLst>
                </a:gridCol>
              </a:tblGrid>
              <a:tr h="987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1/61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(1)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2/61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(2)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3/61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(3)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1/62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(4)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2/62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(5)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3/62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(6)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8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0.50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1.25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1.50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1.69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1.79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1.79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529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ยังไม่จำแนกสถานภาพ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รอพินิจ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1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รอพินิจ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2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รอพินิจ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3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รอพินิจครั้งที่ 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พ้นสภาพ</a:t>
                      </a:r>
                    </a:p>
                  </a:txBody>
                  <a:tcPr marL="91446" marR="91446" marT="45659" marB="45659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5297" name="Group 30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755650" y="4076700"/>
          <a:ext cx="7777163" cy="1409700"/>
        </p:xfrm>
        <a:graphic>
          <a:graphicData uri="http://schemas.openxmlformats.org/drawingml/2006/table">
            <a:tbl>
              <a:tblPr/>
              <a:tblGrid>
                <a:gridCol w="1101344">
                  <a:extLst>
                    <a:ext uri="{9D8B030D-6E8A-4147-A177-3AD203B41FA5}"/>
                  </a:extLst>
                </a:gridCol>
                <a:gridCol w="1169927">
                  <a:extLst>
                    <a:ext uri="{9D8B030D-6E8A-4147-A177-3AD203B41FA5}"/>
                  </a:extLst>
                </a:gridCol>
                <a:gridCol w="1307564">
                  <a:extLst>
                    <a:ext uri="{9D8B030D-6E8A-4147-A177-3AD203B41FA5}"/>
                  </a:extLst>
                </a:gridCol>
                <a:gridCol w="1307564">
                  <a:extLst>
                    <a:ext uri="{9D8B030D-6E8A-4147-A177-3AD203B41FA5}"/>
                  </a:extLst>
                </a:gridCol>
                <a:gridCol w="1376671">
                  <a:extLst>
                    <a:ext uri="{9D8B030D-6E8A-4147-A177-3AD203B41FA5}"/>
                  </a:extLst>
                </a:gridCol>
                <a:gridCol w="1514092">
                  <a:extLst>
                    <a:ext uri="{9D8B030D-6E8A-4147-A177-3AD203B41FA5}"/>
                  </a:extLst>
                </a:gridCol>
              </a:tblGrid>
              <a:tr h="578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0.50</a:t>
                      </a:r>
                    </a:p>
                  </a:txBody>
                  <a:tcPr marL="91443" marR="91443" marT="45366" marB="4536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1.25</a:t>
                      </a:r>
                    </a:p>
                  </a:txBody>
                  <a:tcPr marL="91443" marR="91443" marT="45366" marB="4536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1.50</a:t>
                      </a:r>
                    </a:p>
                  </a:txBody>
                  <a:tcPr marL="91443" marR="91443" marT="45366" marB="4536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1.69</a:t>
                      </a:r>
                    </a:p>
                  </a:txBody>
                  <a:tcPr marL="91443" marR="91443" marT="45366" marB="4536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1.79</a:t>
                      </a:r>
                    </a:p>
                  </a:txBody>
                  <a:tcPr marL="91443" marR="91443" marT="45366" marB="4536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1.80</a:t>
                      </a:r>
                    </a:p>
                  </a:txBody>
                  <a:tcPr marL="91443" marR="91443" marT="45366" marB="4536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312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ยังไม่จำแนกสถานภาพ</a:t>
                      </a:r>
                    </a:p>
                  </a:txBody>
                  <a:tcPr marL="91443" marR="91443" marT="45366" marB="4536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รอพินิจ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1</a:t>
                      </a:r>
                    </a:p>
                  </a:txBody>
                  <a:tcPr marL="91443" marR="91443" marT="45332" marB="45332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รอพินิจ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2</a:t>
                      </a:r>
                    </a:p>
                  </a:txBody>
                  <a:tcPr marL="91443" marR="91443" marT="45332" marB="45332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รอพินิจ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3</a:t>
                      </a:r>
                    </a:p>
                  </a:txBody>
                  <a:tcPr marL="91443" marR="91443" marT="45332" marB="45332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สถานภาพ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</a:t>
                      </a:r>
                    </a:p>
                  </a:txBody>
                  <a:tcPr marL="91443" marR="91443" marT="45366" marB="4536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5300" name="AutoShape 30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019925" y="2946400"/>
            <a:ext cx="1439863" cy="627063"/>
          </a:xfrm>
          <a:prstGeom prst="irregularSeal2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>
              <a:latin typeface="+mn-lt"/>
            </a:endParaRPr>
          </a:p>
        </p:txBody>
      </p:sp>
      <p:pic>
        <p:nvPicPr>
          <p:cNvPr id="27702" name="Picture 310" descr="kapook_433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361113"/>
            <a:ext cx="14398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3" name="TextBox 1"/>
          <p:cNvSpPr txBox="1">
            <a:spLocks noChangeArrowheads="1"/>
          </p:cNvSpPr>
          <p:nvPr/>
        </p:nvSpPr>
        <p:spPr bwMode="auto">
          <a:xfrm>
            <a:off x="1116013" y="265113"/>
            <a:ext cx="7705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กรณีรอพินิจต่อเนื่องกันสี่ภาคการศึกษา </a:t>
            </a:r>
            <a:r>
              <a:rPr lang="en-US" alt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พ้นสภาพนักศึกษา</a:t>
            </a:r>
          </a:p>
        </p:txBody>
      </p: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755650" y="1484313"/>
            <a:ext cx="7848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th-TH" altLang="th-TH" sz="3200" b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 เรียนครบถ้วนตามโครงสร้างหลักสูตร</a:t>
            </a:r>
          </a:p>
          <a:p>
            <a:pPr eaLnBrk="1" hangingPunct="1"/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GPAX  ≥  2.00  </a:t>
            </a:r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GPA </a:t>
            </a:r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วิชาเอก</a:t>
            </a:r>
            <a:r>
              <a:rPr lang="en-US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≥  2.00 </a:t>
            </a:r>
          </a:p>
          <a:p>
            <a:pPr eaLnBrk="1" hangingPunct="1"/>
            <a:r>
              <a:rPr lang="en-US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ระยะเวลาการศึกษาไม่ต่ำกว่า และไม่เกินที่กำหนด</a:t>
            </a:r>
          </a:p>
          <a:p>
            <a:pPr eaLnBrk="1" hangingPunct="1"/>
            <a:endParaRPr lang="th-TH" altLang="th-TH" sz="36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altLang="th-TH" sz="36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4. </a:t>
            </a:r>
          </a:p>
          <a:p>
            <a:pPr eaLnBrk="1" hangingPunct="1"/>
            <a:endParaRPr lang="th-TH" altLang="th-TH" sz="36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altLang="th-TH" sz="36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altLang="th-TH" sz="36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altLang="th-TH" sz="32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alt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altLang="th-TH" sz="10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7829" name="Text 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3167062" cy="70802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การสำเร็จการศึกษา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Niramit AS" pitchFamily="2" charset="-34"/>
                <a:cs typeface="TH Niramit AS" pitchFamily="2" charset="-34"/>
              </a:rPr>
              <a:t>:</a:t>
            </a:r>
            <a:endParaRPr lang="th-TH" sz="4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8676" name="Picture 6" descr="head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head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042988" y="3213100"/>
            <a:ext cx="66976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th-TH" altLang="th-TH" sz="3200" b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en-US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[</a:t>
            </a:r>
            <a:r>
              <a:rPr lang="th-TH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ป.ตรี 4 ปี </a:t>
            </a:r>
            <a:r>
              <a:rPr lang="en-US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 ไม่น้อยกว่า 9  และไม่เกิน 24 ภาคฯ</a:t>
            </a:r>
            <a:r>
              <a:rPr lang="en-US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]</a:t>
            </a:r>
            <a:endParaRPr lang="th-TH" altLang="th-TH" sz="3200" b="1">
              <a:solidFill>
                <a:srgbClr val="0066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[</a:t>
            </a:r>
            <a:r>
              <a:rPr lang="th-TH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ป.ตรี 6 ปี </a:t>
            </a:r>
            <a:r>
              <a:rPr lang="en-US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ไม่น้อยกว่า 13 และไม่เกิน 36 ภาคฯ</a:t>
            </a:r>
            <a:r>
              <a:rPr lang="en-US" altLang="th-TH" sz="3200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]</a:t>
            </a:r>
            <a:r>
              <a:rPr lang="th-TH" altLang="th-TH" sz="320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altLang="th-TH" sz="3200" b="1">
              <a:solidFill>
                <a:srgbClr val="0066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altLang="th-TH" sz="3200" b="1">
                <a:solidFill>
                  <a:srgbClr val="00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altLang="th-TH" sz="3200" b="1">
                <a:solidFill>
                  <a:srgbClr val="0000FF"/>
                </a:solidFill>
                <a:latin typeface="Tahoma" pitchFamily="34" charset="0"/>
                <a:cs typeface="FreesiaUPC" pitchFamily="34" charset="-34"/>
              </a:rPr>
              <a:t> </a:t>
            </a:r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มีผลการทดสอบวัดสมิทธิภาพทางภาษาอังกฤษ </a:t>
            </a:r>
          </a:p>
          <a:p>
            <a:pPr eaLnBrk="1" hangingPunct="1"/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(English Proficiency</a:t>
            </a:r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Exam)</a:t>
            </a:r>
            <a:endParaRPr lang="th-TH" altLang="th-TH" sz="36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r>
              <a:rPr lang="th-TH" altLang="th-TH" sz="36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ผ่านตามเกณฑ์ที่มหาวิทยาลัยกำหนด </a:t>
            </a:r>
          </a:p>
        </p:txBody>
      </p:sp>
      <p:pic>
        <p:nvPicPr>
          <p:cNvPr id="28679" name="Picture 14" descr="kapook_427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0713"/>
            <a:ext cx="2376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2232025" cy="1639888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7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77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971550" y="214313"/>
            <a:ext cx="5353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การสำเร็จการศึกษา </a:t>
            </a:r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เกียรตินิยม</a:t>
            </a:r>
            <a:endParaRPr lang="th-TH" sz="4000" b="1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523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55650" y="1287463"/>
            <a:ext cx="78486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สอบได้ครบถ้วนฯ ภายในกำหนดเวลาปกติของหลักสูตร</a:t>
            </a:r>
            <a:endParaRPr lang="en-US" sz="3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ไม่เคยได้ </a:t>
            </a:r>
            <a:r>
              <a:rPr lang="en-US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 </a:t>
            </a:r>
            <a:r>
              <a:rPr lang="th-TH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ไม่เคยลงทะเบียนเรียนซ้ำเพื่อปรับระดับคะแนน </a:t>
            </a:r>
            <a:r>
              <a:rPr lang="en-US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th-TH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</a:t>
            </a:r>
            <a:r>
              <a:rPr lang="en-US" sz="3800" b="1" baseline="340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endParaRPr lang="th-TH" sz="3800" b="1" baseline="340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ไม่เป็นผู้ที่โอนมาจากสถาบันอื่น</a:t>
            </a:r>
            <a:r>
              <a:rPr lang="en-US" sz="3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7528" name="Picture 8" descr="kapook_4304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876925"/>
            <a:ext cx="774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Line 10"/>
          <p:cNvSpPr>
            <a:spLocks noChangeShapeType="1"/>
          </p:cNvSpPr>
          <p:nvPr/>
        </p:nvSpPr>
        <p:spPr bwMode="auto">
          <a:xfrm>
            <a:off x="539750" y="908050"/>
            <a:ext cx="5281613" cy="0"/>
          </a:xfrm>
          <a:prstGeom prst="line">
            <a:avLst/>
          </a:prstGeom>
          <a:noFill/>
          <a:ln w="9525">
            <a:solidFill>
              <a:srgbClr val="CC3399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สี่เหลี่ยมผืนผ้า 1">
            <a:extLst>
              <a:ext uri="{FF2B5EF4-FFF2-40B4-BE49-F238E27FC236}"/>
            </a:extLst>
          </p:cNvPr>
          <p:cNvSpPr/>
          <p:nvPr/>
        </p:nvSpPr>
        <p:spPr>
          <a:xfrm>
            <a:off x="1042988" y="3716338"/>
            <a:ext cx="7632700" cy="13287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71500" indent="-5715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sz="4400" b="1" dirty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เกียรตินิยมอันดับ 2  </a:t>
            </a:r>
            <a:r>
              <a:rPr lang="en-US" sz="4400" b="1" dirty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GPAX </a:t>
            </a:r>
            <a:r>
              <a:rPr lang="th-TH" sz="4400" b="1" dirty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</a:t>
            </a:r>
            <a:r>
              <a:rPr lang="en-US" sz="4400" b="1" dirty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3.25 </a:t>
            </a:r>
            <a:endParaRPr lang="en-US" sz="800" b="1" dirty="0">
              <a:solidFill>
                <a:srgbClr val="FF99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4400" b="1" dirty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เกียรตินิยมอันดับ 1 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GPAX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3.50</a:t>
            </a:r>
            <a:r>
              <a:rPr lang="th-TH" sz="4400" b="1" dirty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4400" b="1" dirty="0">
                <a:solidFill>
                  <a:srgbClr val="FF9933"/>
                </a:solidFill>
                <a:latin typeface="TH Niramit AS" pitchFamily="2" charset="-34"/>
                <a:cs typeface="TH Niramit AS" pitchFamily="2" charset="-34"/>
              </a:rPr>
              <a:t>   </a:t>
            </a:r>
            <a:endParaRPr lang="th-TH" sz="4400" dirty="0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00225" y="373063"/>
            <a:ext cx="5219700" cy="1108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228600" indent="-228600" algn="l" defTabSz="685800" rtl="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นักศึกษาโปรดศึกษาคู่มือนักศึกษาเพิ่มเติม โดยเข้าไปที่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http://reg.sut.ac.th/ces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192837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2411413" y="2636838"/>
            <a:ext cx="10080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2401888" y="4014788"/>
            <a:ext cx="1008062" cy="34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3568700" y="3981450"/>
            <a:ext cx="1008063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476250"/>
            <a:ext cx="5689600" cy="7921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ระบบการเรียนใน </a:t>
            </a:r>
            <a:r>
              <a:rPr lang="th-TH" sz="49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มทส</a:t>
            </a: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7411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2988" y="1484313"/>
            <a:ext cx="7416800" cy="2592387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th-TH" altLang="th-TH" sz="4400" b="1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altLang="th-TH" sz="4400" b="1" smtClean="0">
                <a:latin typeface="TH SarabunPSK" pitchFamily="34" charset="-34"/>
                <a:cs typeface="TH SarabunPSK" pitchFamily="34" charset="-34"/>
              </a:rPr>
              <a:t>หลักสูตร </a:t>
            </a:r>
            <a:r>
              <a:rPr lang="en-US" altLang="th-TH" sz="4400" b="1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4400" b="1" smtClean="0">
                <a:latin typeface="TH SarabunPSK" pitchFamily="34" charset="-34"/>
                <a:cs typeface="TH SarabunPSK" pitchFamily="34" charset="-34"/>
              </a:rPr>
              <a:t> 4 และ 6 ปีการศึกษา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th-TH" altLang="th-TH" sz="4400" b="1" smtClean="0">
                <a:latin typeface="TH SarabunPSK" pitchFamily="34" charset="-34"/>
                <a:cs typeface="TH SarabunPSK" pitchFamily="34" charset="-34"/>
              </a:rPr>
              <a:t> ไตรภาค </a:t>
            </a:r>
            <a:r>
              <a:rPr lang="en-US" altLang="th-TH" sz="4400" b="1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4400" b="1" smtClean="0">
                <a:latin typeface="TH SarabunPSK" pitchFamily="34" charset="-34"/>
                <a:cs typeface="TH SarabunPSK" pitchFamily="34" charset="-34"/>
              </a:rPr>
              <a:t> 1 ปีการศึกษา มี 3 ภาคการศึกษา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th-TH" altLang="th-TH" sz="4400" b="1" smtClean="0">
                <a:latin typeface="TH SarabunPSK" pitchFamily="34" charset="-34"/>
                <a:cs typeface="TH SarabunPSK" pitchFamily="34" charset="-34"/>
              </a:rPr>
              <a:t> 1 ภาคการศึกษา  </a:t>
            </a:r>
            <a:r>
              <a:rPr lang="en-US" altLang="th-TH" sz="4400" b="1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4400" b="1" smtClean="0">
                <a:latin typeface="TH SarabunPSK" pitchFamily="34" charset="-34"/>
                <a:cs typeface="TH SarabunPSK" pitchFamily="34" charset="-34"/>
              </a:rPr>
              <a:t>ไม่น้อยกว่า 12 สัปดาห์  </a:t>
            </a:r>
            <a:endParaRPr lang="th-TH" altLang="th-TH" sz="41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2075"/>
            <a:ext cx="8424863" cy="137795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9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จำนวนหน่วยกิตลงทะเบียนเรียน</a:t>
            </a:r>
            <a:br>
              <a:rPr lang="th-TH" sz="49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9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ต่อภาคการศึกษา</a:t>
            </a:r>
          </a:p>
        </p:txBody>
      </p:sp>
      <p:sp>
        <p:nvSpPr>
          <p:cNvPr id="3" name="ตัวแทนเนื้อหา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4581525"/>
            <a:ext cx="6769100" cy="1944688"/>
          </a:xfrm>
          <a:ln>
            <a:solidFill>
              <a:srgbClr val="FF9933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3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ยกเว้นในภาคการศึกษานั้น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ไม่มีวิชาจะลงทะเบียนเรียน (ให้ลาพักการศึกษา) 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จะจบการศึกษา (ยื่นคำร้องแจ้งจบ)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th-TH" sz="3200" b="1" dirty="0">
              <a:solidFill>
                <a:schemeClr val="tx1">
                  <a:lumMod val="65000"/>
                  <a:lumOff val="3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cxnSp>
        <p:nvCxnSpPr>
          <p:cNvPr id="5" name="ลูกศรเชื่อมต่อแบบตรง 4">
            <a:extLst>
              <a:ext uri="{FF2B5EF4-FFF2-40B4-BE49-F238E27FC236}"/>
            </a:extLst>
          </p:cNvPr>
          <p:cNvCxnSpPr/>
          <p:nvPr/>
        </p:nvCxnSpPr>
        <p:spPr>
          <a:xfrm>
            <a:off x="1403350" y="2852738"/>
            <a:ext cx="59055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>
            <a:extLst>
              <a:ext uri="{FF2B5EF4-FFF2-40B4-BE49-F238E27FC236}"/>
            </a:extLst>
          </p:cNvPr>
          <p:cNvCxnSpPr/>
          <p:nvPr/>
        </p:nvCxnSpPr>
        <p:spPr>
          <a:xfrm>
            <a:off x="1403350" y="2708275"/>
            <a:ext cx="0" cy="360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3203575" y="3017838"/>
            <a:ext cx="253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40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9 – 22 หน่วยกิต</a:t>
            </a:r>
          </a:p>
        </p:txBody>
      </p:sp>
      <p:cxnSp>
        <p:nvCxnSpPr>
          <p:cNvPr id="11" name="ตัวเชื่อมต่อตรง 10">
            <a:extLst>
              <a:ext uri="{FF2B5EF4-FFF2-40B4-BE49-F238E27FC236}"/>
            </a:extLst>
          </p:cNvPr>
          <p:cNvCxnSpPr/>
          <p:nvPr/>
        </p:nvCxnSpPr>
        <p:spPr>
          <a:xfrm>
            <a:off x="7296150" y="2673350"/>
            <a:ext cx="0" cy="360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588963" y="2670175"/>
            <a:ext cx="811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2800" b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ต่ำสุด</a:t>
            </a: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7308850" y="2509838"/>
            <a:ext cx="795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2800" b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สูงสุด</a:t>
            </a: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1201738"/>
          <a:ext cx="7154863" cy="454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26">
                  <a:extLst>
                    <a:ext uri="{9D8B030D-6E8A-4147-A177-3AD203B41FA5}"/>
                  </a:extLst>
                </a:gridCol>
                <a:gridCol w="3554437">
                  <a:extLst>
                    <a:ext uri="{9D8B030D-6E8A-4147-A177-3AD203B41FA5}"/>
                  </a:extLst>
                </a:gridCol>
              </a:tblGrid>
              <a:tr h="701092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</a:t>
                      </a:r>
                    </a:p>
                  </a:txBody>
                  <a:tcPr marL="91441" marR="91441" marT="45709" marB="45709"/>
                </a:tc>
                <a:extLst>
                  <a:ext uri="{0D108BD9-81ED-4DB2-BD59-A6C34878D82A}"/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ลงทะเบียนเรียน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ก่อนเปิดภาคการศึกษา</a:t>
                      </a:r>
                    </a:p>
                  </a:txBody>
                  <a:tcPr marL="91441" marR="91441" marT="45709" marB="45709"/>
                </a:tc>
                <a:extLst>
                  <a:ext uri="{0D108BD9-81ED-4DB2-BD59-A6C34878D82A}"/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ลงทะเบียนเรียนช้า *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 10 วันแรก</a:t>
                      </a:r>
                    </a:p>
                  </a:txBody>
                  <a:tcPr marL="91441" marR="91441" marT="45709" marB="45709"/>
                </a:tc>
                <a:extLst>
                  <a:ext uri="{0D108BD9-81ED-4DB2-BD59-A6C34878D82A}"/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เพิ่มรายวิชา/เปลี่ยนกลุ่ม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 10 วันแรก</a:t>
                      </a:r>
                    </a:p>
                  </a:txBody>
                  <a:tcPr marL="91441" marR="91441" marT="45709" marB="45709"/>
                </a:tc>
                <a:extLst>
                  <a:ext uri="{0D108BD9-81ED-4DB2-BD59-A6C34878D82A}"/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ลดรายวิชาคืนเงิน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 5 วันแรก</a:t>
                      </a:r>
                    </a:p>
                  </a:txBody>
                  <a:tcPr marL="91441" marR="91441" marT="45709" marB="45709"/>
                </a:tc>
                <a:extLst>
                  <a:ext uri="{0D108BD9-81ED-4DB2-BD59-A6C34878D82A}"/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ลดรายวิชา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 5 สัปดาห์แรก</a:t>
                      </a:r>
                    </a:p>
                  </a:txBody>
                  <a:tcPr marL="91441" marR="91441" marT="45709" marB="45709"/>
                </a:tc>
                <a:extLst>
                  <a:ext uri="{0D108BD9-81ED-4DB2-BD59-A6C34878D82A}"/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ถอนรายวิชา (</a:t>
                      </a:r>
                      <a:r>
                        <a:rPr lang="en-US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</a:t>
                      </a:r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 5 - 10 สัปดาห์</a:t>
                      </a:r>
                    </a:p>
                  </a:txBody>
                  <a:tcPr marL="91441" marR="91441" marT="45709" marB="45709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ชื่อเรื่อง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27000"/>
            <a:ext cx="7154863" cy="719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b">
            <a:normAutofit fontScale="9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การลงทะเบียนเรียน</a:t>
            </a:r>
          </a:p>
        </p:txBody>
      </p:sp>
      <p:sp>
        <p:nvSpPr>
          <p:cNvPr id="19485" name="TextBox 1"/>
          <p:cNvSpPr txBox="1">
            <a:spLocks noChangeArrowheads="1"/>
          </p:cNvSpPr>
          <p:nvPr/>
        </p:nvSpPr>
        <p:spPr bwMode="auto">
          <a:xfrm>
            <a:off x="827088" y="6099175"/>
            <a:ext cx="3201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th-TH" altLang="th-TH" sz="28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ต้องชำระค่าปรับ  25 บาท/วัน</a:t>
            </a:r>
          </a:p>
        </p:txBody>
      </p: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755650" y="1773238"/>
            <a:ext cx="7467600" cy="2951162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43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4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เวลาเรียนของรายวิชาที่ลงทะเบียนเรียน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h-TH" sz="4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ต้องไม่ซ้ำซ้อน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4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นักศึกษาชั้นปีที่ 1-2 </a:t>
            </a:r>
            <a:r>
              <a:rPr lang="th-TH" sz="43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ไม่อนุญาตให้ลงทะเบียน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43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สอบซ้ำซ้อน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h-TH" sz="3600" b="1" dirty="0">
              <a:solidFill>
                <a:schemeClr val="accent1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h-TH" sz="36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63713" y="620713"/>
            <a:ext cx="5256212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b">
            <a:normAutofit fontScale="9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การลงทะเบียนเรียน</a:t>
            </a:r>
          </a:p>
        </p:txBody>
      </p: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42988" y="404813"/>
            <a:ext cx="6697662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การชำระเงินค่าลงทะเบียนเรียน</a:t>
            </a:r>
          </a:p>
        </p:txBody>
      </p:sp>
      <p:sp>
        <p:nvSpPr>
          <p:cNvPr id="5" name="ตัวแทนเนื้อหา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763713" y="2668588"/>
            <a:ext cx="62245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หากไม่ชำระถือว่าไม่ได้ลงทะเบียน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ชำระเงินช้า มีค่าปรับ 20 บาท/วัน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h-TH" sz="3600" b="1" dirty="0">
              <a:solidFill>
                <a:schemeClr val="accent1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h-TH" sz="36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ตัวแทนเนื้อหา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227138" y="1916113"/>
            <a:ext cx="5937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 11 วันแรก นับจากเปิดภาค</a:t>
            </a:r>
          </a:p>
        </p:txBody>
      </p: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55650" y="404813"/>
            <a:ext cx="7488238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การขอย้ายสาขาวิชา/สำนักวิชา</a:t>
            </a:r>
          </a:p>
        </p:txBody>
      </p:sp>
      <p:sp>
        <p:nvSpPr>
          <p:cNvPr id="5" name="ตัวแทนเนื้อหา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57225" y="1989138"/>
            <a:ext cx="7947025" cy="3960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normAutofit fontScale="92500" lnSpcReduction="10000"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ต้องสังกัดสาขาวิชาแล้วไม่น้อยกว่า 1 ภาคการศึกษา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ต้องมีผลการเรียนในหมวดวิชาเฉพาะของสาขาที่แรกสังกัด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GPAX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ในภาคที่ขอย้ายต้องไม่ต่ำกว่า 2.00 หรือโดยความเห็นชอบของคณะกรรมการประจำสำนักวิชาที่ย้ายเข้าศึกษา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คุณสมบัติเพิ่มเติมตามที่สาขา/สำนักวิชากำหนด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ย้ายได้แล้ว ขอย้ายอีกไม่ได้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นับเวลาต่อเนื่องจากเดิม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chemeClr val="accent1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chemeClr val="accent1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th-TH" sz="36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00113" y="620713"/>
            <a:ext cx="7947025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9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การวัดและประเมินผล</a:t>
            </a:r>
          </a:p>
        </p:txBody>
      </p:sp>
      <p:sp>
        <p:nvSpPr>
          <p:cNvPr id="5" name="ตัวแทนเนื้อหา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900113" y="1412875"/>
            <a:ext cx="7947025" cy="4392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กรณีที่ผู้สอนไม่ส่งระดับคะแนนตัวอักษรตามกำหนด จะ 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ส่งผลต่อนักศึกษาดังนี้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วางแผนการลงทะเบียนไม่ได้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ลงทะเบียนวิชาต่อไปไม่ได้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th-TH" sz="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การให้ระดับคะแนน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ให้ในกรณี สาเหตุจากนักศึกษา 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เท่านั้น เช่น ยังส่งงานไม่ครบ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h-TH" sz="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การแก้ไขระดับคะแนนตัวอักษร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 M X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1 สัปดาห์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ของภาคการศึกษาถัดไป หากพ้นกำหนดจะปรับเป็น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57225" y="404813"/>
            <a:ext cx="7731199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KodchiangUPC" pitchFamily="18" charset="-34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การวัดและประเมินผล</a:t>
            </a:r>
          </a:p>
        </p:txBody>
      </p:sp>
      <p:sp>
        <p:nvSpPr>
          <p:cNvPr id="32771" name="ตัวแทนเนื้อหา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57225" y="1844675"/>
            <a:ext cx="7659688" cy="273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1080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การลงทะเบียนเรียนรายวิชาที่เคยได้ 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 D 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</a:t>
            </a:r>
            <a:r>
              <a:rPr lang="en-US" sz="3600" b="1" baseline="300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</a:p>
          <a:p>
            <a:pPr marL="1080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จะใช้ระดับคะแนนที่ได้รับ จากการลงทะเบียนครั้งสุดท้ายมาคำนวณ 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GPA  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GPAX </a:t>
            </a:r>
            <a:endParaRPr lang="th-TH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80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แต่จะบันทึกผลการเรียนทุกครั้งใน 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Transcript </a:t>
            </a:r>
            <a:endParaRPr lang="th-TH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Footer Placeholder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Parallax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EBEC8F79-A447-43FC-8E81-85E8468AF3F9}"/>
    </a:ext>
  </a:extLst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2441</TotalTime>
  <Words>767</Words>
  <Application>Microsoft Office PowerPoint</Application>
  <PresentationFormat>On-screen Show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Gill Sans MT</vt:lpstr>
      <vt:lpstr>Arial</vt:lpstr>
      <vt:lpstr>Impact</vt:lpstr>
      <vt:lpstr>Tahoma</vt:lpstr>
      <vt:lpstr>Rockwell Condensed</vt:lpstr>
      <vt:lpstr>Rockwell</vt:lpstr>
      <vt:lpstr>Wingdings</vt:lpstr>
      <vt:lpstr>Corbel</vt:lpstr>
      <vt:lpstr>Cordia New</vt:lpstr>
      <vt:lpstr>JasmineUPC</vt:lpstr>
      <vt:lpstr>DilleniaUPC</vt:lpstr>
      <vt:lpstr>Calibri</vt:lpstr>
      <vt:lpstr>TH SarabunPSK</vt:lpstr>
      <vt:lpstr>TH Niramit AS</vt:lpstr>
      <vt:lpstr>Courier New</vt:lpstr>
      <vt:lpstr>Wingdings 2</vt:lpstr>
      <vt:lpstr>Angsana New</vt:lpstr>
      <vt:lpstr>FreesiaUPC</vt:lpstr>
      <vt:lpstr>Badge</vt:lpstr>
      <vt:lpstr>Wood Type</vt:lpstr>
      <vt:lpstr>Parallax</vt:lpstr>
      <vt:lpstr>ข้อบังคับมหาวิทยาลัยเทคโนโลยีสุรนารี ว่าด้วยการศึกษาขั้นปริญญาตรี พ.ศ. 2561</vt:lpstr>
      <vt:lpstr> ระบบการเรียนใน มทส.</vt:lpstr>
      <vt:lpstr>จำนวนหน่วยกิตลงทะเบียนเรียน ต่อภาคการศึกษา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TM4102</dc:creator>
  <cp:lastModifiedBy>Windows User</cp:lastModifiedBy>
  <cp:revision>186</cp:revision>
  <cp:lastPrinted>2014-06-25T04:03:38Z</cp:lastPrinted>
  <dcterms:created xsi:type="dcterms:W3CDTF">2008-01-07T13:54:20Z</dcterms:created>
  <dcterms:modified xsi:type="dcterms:W3CDTF">2018-07-20T09:49:43Z</dcterms:modified>
</cp:coreProperties>
</file>